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39" r:id="rId2"/>
  </p:sldMasterIdLst>
  <p:notesMasterIdLst>
    <p:notesMasterId r:id="rId26"/>
  </p:notesMasterIdLst>
  <p:handoutMasterIdLst>
    <p:handoutMasterId r:id="rId27"/>
  </p:handoutMasterIdLst>
  <p:sldIdLst>
    <p:sldId id="257" r:id="rId3"/>
    <p:sldId id="322" r:id="rId4"/>
    <p:sldId id="321" r:id="rId5"/>
    <p:sldId id="369" r:id="rId6"/>
    <p:sldId id="323" r:id="rId7"/>
    <p:sldId id="325" r:id="rId8"/>
    <p:sldId id="326" r:id="rId9"/>
    <p:sldId id="327" r:id="rId10"/>
    <p:sldId id="329" r:id="rId11"/>
    <p:sldId id="330" r:id="rId12"/>
    <p:sldId id="331" r:id="rId13"/>
    <p:sldId id="332" r:id="rId14"/>
    <p:sldId id="333" r:id="rId15"/>
    <p:sldId id="334" r:id="rId16"/>
    <p:sldId id="336" r:id="rId17"/>
    <p:sldId id="337" r:id="rId18"/>
    <p:sldId id="335" r:id="rId19"/>
    <p:sldId id="339" r:id="rId20"/>
    <p:sldId id="377" r:id="rId21"/>
    <p:sldId id="340" r:id="rId22"/>
    <p:sldId id="366" r:id="rId23"/>
    <p:sldId id="371" r:id="rId24"/>
    <p:sldId id="375" r:id="rId2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99FF"/>
    <a:srgbClr val="FFFF99"/>
    <a:srgbClr val="4A9667"/>
    <a:srgbClr val="736E6D"/>
    <a:srgbClr val="807D60"/>
    <a:srgbClr val="489852"/>
    <a:srgbClr val="FF5050"/>
    <a:srgbClr val="00FF00"/>
    <a:srgbClr val="009900"/>
    <a:srgbClr val="99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4" autoAdjust="0"/>
    <p:restoredTop sz="91379" autoAdjust="0"/>
  </p:normalViewPr>
  <p:slideViewPr>
    <p:cSldViewPr snapToGrid="0">
      <p:cViewPr>
        <p:scale>
          <a:sx n="90" d="100"/>
          <a:sy n="90" d="100"/>
        </p:scale>
        <p:origin x="-931" y="32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-1699" y="-6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Office_Excel2.xlsx"/><Relationship Id="rId1" Type="http://schemas.openxmlformats.org/officeDocument/2006/relationships/image" Target="../media/image10.png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4.xlsx"/><Relationship Id="rId1" Type="http://schemas.openxmlformats.org/officeDocument/2006/relationships/image" Target="../media/image10.png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title>
      <c:tx>
        <c:rich>
          <a:bodyPr/>
          <a:lstStyle/>
          <a:p>
            <a:pPr>
              <a:defRPr sz="1800" baseline="0">
                <a:latin typeface="Times New Roman" pitchFamily="18" charset="0"/>
                <a:cs typeface="Times New Roman" pitchFamily="18" charset="0"/>
              </a:defRPr>
            </a:pPr>
            <a:r>
              <a:rPr lang="ru-RU" sz="1800" baseline="0" dirty="0">
                <a:latin typeface="Times New Roman" pitchFamily="18" charset="0"/>
                <a:cs typeface="Times New Roman" pitchFamily="18" charset="0"/>
              </a:rPr>
              <a:t>Структура доходов бюджета 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города (тыс.руб</a:t>
            </a:r>
            <a:r>
              <a:rPr lang="ru-RU" sz="1800" baseline="0" dirty="0">
                <a:latin typeface="Times New Roman" pitchFamily="18" charset="0"/>
                <a:cs typeface="Times New Roman" pitchFamily="18" charset="0"/>
              </a:rPr>
              <a:t>.) </a:t>
            </a:r>
          </a:p>
        </c:rich>
      </c:tx>
      <c:layout>
        <c:manualLayout>
          <c:xMode val="edge"/>
          <c:yMode val="edge"/>
          <c:x val="0.26063209653049324"/>
          <c:y val="6.6103887203519313E-2"/>
        </c:manualLayout>
      </c:layout>
    </c:title>
    <c:plotArea>
      <c:layout>
        <c:manualLayout>
          <c:layoutTarget val="inner"/>
          <c:xMode val="edge"/>
          <c:yMode val="edge"/>
          <c:x val="2.7932988979924959E-2"/>
          <c:y val="0.14693124414976294"/>
          <c:w val="0.32496640105394298"/>
          <c:h val="0.4717945470365592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бюджета муниципального района </c:v>
                </c:pt>
              </c:strCache>
            </c:strRef>
          </c:tx>
          <c:dLbls>
            <c:dLbl>
              <c:idx val="0"/>
              <c:layout>
                <c:manualLayout>
                  <c:x val="-9.1177835170013169E-2"/>
                  <c:y val="8.5922561291403243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1.9106977434889306E-2"/>
                  <c:y val="-3.6124646600117476E-3"/>
                </c:manualLayout>
              </c:layout>
              <c:showVal val="1"/>
            </c:dLbl>
            <c:dLbl>
              <c:idx val="3"/>
              <c:layout>
                <c:manualLayout>
                  <c:x val="2.1969279109181391E-2"/>
                  <c:y val="2.5025092584479852E-2"/>
                </c:manualLayout>
              </c:layout>
              <c:showVal val="1"/>
            </c:dLbl>
            <c:dLbl>
              <c:idx val="4"/>
              <c:layout>
                <c:manualLayout>
                  <c:x val="5.5090644660203414E-2"/>
                  <c:y val="9.1905049833829577E-2"/>
                </c:manualLayout>
              </c:layout>
              <c:showVal val="1"/>
            </c:dLbl>
            <c:dLbl>
              <c:idx val="5"/>
              <c:layout>
                <c:manualLayout>
                  <c:x val="5.9654463639599434E-2"/>
                  <c:y val="0.11061956345409302"/>
                </c:manualLayout>
              </c:layout>
              <c:showVal val="1"/>
            </c:dLbl>
            <c:dLbl>
              <c:idx val="6"/>
              <c:layout>
                <c:manualLayout>
                  <c:x val="3.2837622189379211E-2"/>
                  <c:y val="0.11843404922744351"/>
                </c:manualLayout>
              </c:layout>
              <c:showVal val="1"/>
            </c:dLbl>
            <c:dLbl>
              <c:idx val="7"/>
              <c:layout>
                <c:manualLayout>
                  <c:x val="1.6475382979876909E-2"/>
                  <c:y val="0.18007653129828208"/>
                </c:manualLayout>
              </c:layout>
              <c:showVal val="1"/>
            </c:dLbl>
            <c:dLbl>
              <c:idx val="8"/>
              <c:layout>
                <c:manualLayout>
                  <c:x val="-7.347273588708253E-2"/>
                  <c:y val="0.183555053173724"/>
                </c:manualLayout>
              </c:layout>
              <c:showVal val="1"/>
            </c:dLbl>
            <c:dLbl>
              <c:idx val="9"/>
              <c:layout>
                <c:manualLayout>
                  <c:x val="-8.6209424404639842E-2"/>
                  <c:y val="6.3088266039518365E-2"/>
                </c:manualLayout>
              </c:layout>
              <c:showVal val="1"/>
            </c:dLbl>
            <c:dLbl>
              <c:idx val="10"/>
              <c:layout>
                <c:manualLayout>
                  <c:x val="1.481829817626385E-2"/>
                  <c:y val="0.22698253105017593"/>
                </c:manualLayout>
              </c:layout>
              <c:showVal val="1"/>
            </c:dLbl>
            <c:dLbl>
              <c:idx val="11"/>
              <c:layout>
                <c:manualLayout>
                  <c:x val="0.11051122978982569"/>
                  <c:y val="-0.1603066109959739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showVal val="1"/>
            <c:showLeaderLines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Налоги на имущество</c:v>
                </c:pt>
                <c:pt idx="5">
                  <c:v>Доходы от использования имущества</c:v>
                </c:pt>
                <c:pt idx="6">
                  <c:v>Платежи при пользовании природными ресурсами</c:v>
                </c:pt>
                <c:pt idx="7">
                  <c:v>Доходы от оказания платных услуг и компенсации затрат</c:v>
                </c:pt>
                <c:pt idx="8">
                  <c:v>Доходы от продажи материальных и нематериальных активов</c:v>
                </c:pt>
                <c:pt idx="9">
                  <c:v>Штрафы</c:v>
                </c:pt>
                <c:pt idx="10">
                  <c:v>Безвозмездные поступления от других бюджетов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103065.4</c:v>
                </c:pt>
                <c:pt idx="1">
                  <c:v>2092.4</c:v>
                </c:pt>
                <c:pt idx="2">
                  <c:v>2362.5</c:v>
                </c:pt>
                <c:pt idx="3">
                  <c:v>1948.5</c:v>
                </c:pt>
                <c:pt idx="4">
                  <c:v>6573</c:v>
                </c:pt>
                <c:pt idx="5">
                  <c:v>10847.1</c:v>
                </c:pt>
                <c:pt idx="6">
                  <c:v>2614.1999999999998</c:v>
                </c:pt>
                <c:pt idx="7">
                  <c:v>2357.6999999999998</c:v>
                </c:pt>
                <c:pt idx="8">
                  <c:v>482.1</c:v>
                </c:pt>
                <c:pt idx="9">
                  <c:v>1573.9</c:v>
                </c:pt>
                <c:pt idx="10">
                  <c:v>175447.7</c:v>
                </c:pt>
              </c:numCache>
            </c:numRef>
          </c:val>
        </c:ser>
        <c:firstSliceAng val="0"/>
      </c:pieChart>
    </c:plotArea>
    <c:legend>
      <c:legendPos val="b"/>
      <c:layout>
        <c:manualLayout>
          <c:xMode val="edge"/>
          <c:yMode val="edge"/>
          <c:x val="0.42991049856330987"/>
          <c:y val="0.26343197155277337"/>
          <c:w val="0.54645364994731638"/>
          <c:h val="0.45867231817310372"/>
        </c:manualLayout>
      </c:layout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>
        <c:manualLayout>
          <c:layoutTarget val="inner"/>
          <c:xMode val="edge"/>
          <c:yMode val="edge"/>
          <c:x val="0.1695677302032077"/>
          <c:y val="3.8115411331314963E-2"/>
          <c:w val="0.73872275514008112"/>
          <c:h val="0.911064040226929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собственных доходов в общем обьеме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6.1050908873373042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134 216,8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7133737277054936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3.0525454436686375E-2"/>
                  <c:y val="1.2304834346571343E-2"/>
                </c:manualLayout>
              </c:layout>
              <c:showVal val="1"/>
            </c:dLbl>
            <c:txPr>
              <a:bodyPr/>
              <a:lstStyle/>
              <a:p>
                <a:pPr>
                  <a:defRPr sz="1198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2019 г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134216.79999999999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Общий объем доходов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5.8069827221067238E-2"/>
                  <c:y val="1.3338726625132183E-4"/>
                </c:manualLayout>
              </c:layout>
              <c:showVal val="1"/>
            </c:dLbl>
            <c:dLbl>
              <c:idx val="1"/>
              <c:layout>
                <c:manualLayout>
                  <c:x val="6.7557018392451484E-2"/>
                  <c:y val="8.2033168744562925E-3"/>
                </c:manualLayout>
              </c:layout>
              <c:showVal val="1"/>
            </c:dLbl>
            <c:dLbl>
              <c:idx val="2"/>
              <c:layout>
                <c:manualLayout>
                  <c:x val="5.8941104961452356E-2"/>
                  <c:y val="8.1993152564687477E-3"/>
                </c:manualLayout>
              </c:layout>
              <c:showVal val="1"/>
            </c:dLbl>
            <c:txPr>
              <a:bodyPr/>
              <a:lstStyle/>
              <a:p>
                <a:pPr>
                  <a:defRPr sz="1198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2019 г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309664.5</c:v>
                </c:pt>
              </c:numCache>
            </c:numRef>
          </c:val>
        </c:ser>
        <c:gapWidth val="50"/>
        <c:shape val="cylinder"/>
        <c:axId val="166956032"/>
        <c:axId val="166957824"/>
        <c:axId val="0"/>
      </c:bar3DChart>
      <c:catAx>
        <c:axId val="16695603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397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6957824"/>
        <c:crosses val="autoZero"/>
        <c:auto val="1"/>
        <c:lblAlgn val="ctr"/>
        <c:lblOffset val="100"/>
      </c:catAx>
      <c:valAx>
        <c:axId val="166957824"/>
        <c:scaling>
          <c:orientation val="minMax"/>
        </c:scaling>
        <c:delete val="1"/>
        <c:axPos val="b"/>
        <c:numFmt formatCode="General" sourceLinked="1"/>
        <c:tickLblPos val="none"/>
        <c:crossAx val="166956032"/>
        <c:crosses val="autoZero"/>
        <c:crossBetween val="between"/>
      </c:valAx>
      <c:spPr>
        <a:noFill/>
        <a:ln w="25370">
          <a:noFill/>
        </a:ln>
      </c:spPr>
    </c:plotArea>
    <c:plotVisOnly val="1"/>
    <c:dispBlanksAs val="gap"/>
  </c:chart>
  <c:txPr>
    <a:bodyPr/>
    <a:lstStyle/>
    <a:p>
      <a:pPr>
        <a:defRPr sz="1797"/>
      </a:pPr>
      <a:endParaRPr lang="ru-RU"/>
    </a:p>
  </c:txPr>
  <c:externalData r:id="rId2"/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layout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8.6032074396652766E-2"/>
          <c:y val="0.22349772851695923"/>
          <c:w val="0.55668062871955104"/>
          <c:h val="0.7514566889900977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 от других бюджетов бюджетной системы (тыс.руб.)</c:v>
                </c:pt>
              </c:strCache>
            </c:strRef>
          </c:tx>
          <c:explosion val="41"/>
          <c:dPt>
            <c:idx val="0"/>
            <c:explosion val="3"/>
          </c:dPt>
          <c:dPt>
            <c:idx val="1"/>
            <c:explosion val="0"/>
          </c:dPt>
          <c:dPt>
            <c:idx val="2"/>
            <c:explosion val="0"/>
          </c:dPt>
          <c:dLbls>
            <c:dLbl>
              <c:idx val="0"/>
              <c:layout>
                <c:manualLayout>
                  <c:x val="-1.642625643532564E-2"/>
                  <c:y val="1.2602001076201028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>
                        <a:latin typeface="Times New Roman" pitchFamily="18" charset="0"/>
                        <a:cs typeface="Times New Roman" pitchFamily="18" charset="0"/>
                      </a:rPr>
                      <a:t>21 407</a:t>
                    </a:r>
                  </a:p>
                  <a:p>
                    <a:endParaRPr lang="en-US" sz="12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1.0759890423990077E-2"/>
                  <c:y val="-2.8246431470685191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>
                        <a:latin typeface="Times New Roman" pitchFamily="18" charset="0"/>
                        <a:cs typeface="Times New Roman" pitchFamily="18" charset="0"/>
                      </a:rPr>
                      <a:t> 25 246,8</a:t>
                    </a:r>
                    <a:endParaRPr lang="en-US" sz="12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3.0668731224279051E-2"/>
                  <c:y val="8.6783227706686811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>
                        <a:latin typeface="Times New Roman" pitchFamily="18" charset="0"/>
                        <a:cs typeface="Times New Roman" pitchFamily="18" charset="0"/>
                      </a:rPr>
                      <a:t>127 423,9</a:t>
                    </a:r>
                    <a:endParaRPr lang="en-US" sz="12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.0">
                  <c:v>21407</c:v>
                </c:pt>
                <c:pt idx="1">
                  <c:v>25246.799999999996</c:v>
                </c:pt>
                <c:pt idx="2">
                  <c:v>127423.9</c:v>
                </c:pt>
              </c:numCache>
            </c:numRef>
          </c:val>
        </c:ser>
      </c:pie3DChart>
    </c:plotArea>
    <c:legend>
      <c:legendPos val="r"/>
      <c:legendEntry>
        <c:idx val="3"/>
        <c:delete val="1"/>
      </c:legendEntry>
      <c:layout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>
        <c:manualLayout>
          <c:layoutTarget val="inner"/>
          <c:xMode val="edge"/>
          <c:yMode val="edge"/>
          <c:x val="0.1695677302032077"/>
          <c:y val="3.8115411331314963E-2"/>
          <c:w val="0.73872275514008134"/>
          <c:h val="0.91106404022692877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безвозмездных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.15489526430011546"/>
                  <c:y val="8.1220611488879348E-3"/>
                </c:manualLayout>
              </c:layout>
              <c:showVal val="1"/>
            </c:dLbl>
            <c:dLbl>
              <c:idx val="1"/>
              <c:layout>
                <c:manualLayout>
                  <c:x val="2.7133737277054957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3.0525454436686368E-2"/>
                  <c:y val="1.2304834346571343E-2"/>
                </c:manualLayout>
              </c:layout>
              <c:showVal val="1"/>
            </c:dLbl>
            <c:txPr>
              <a:bodyPr/>
              <a:lstStyle/>
              <a:p>
                <a:pPr>
                  <a:defRPr sz="1198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2019 г</c:v>
                </c:pt>
              </c:strCache>
            </c:strRef>
          </c:cat>
          <c:val>
            <c:numRef>
              <c:f>Лист1!$B$2</c:f>
              <c:numCache>
                <c:formatCode>#,##0.00</c:formatCode>
                <c:ptCount val="1"/>
                <c:pt idx="0">
                  <c:v>175447.7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Общий объем доходов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5.8069827221067238E-2"/>
                  <c:y val="1.3338726625132188E-4"/>
                </c:manualLayout>
              </c:layout>
              <c:showVal val="1"/>
            </c:dLbl>
            <c:dLbl>
              <c:idx val="1"/>
              <c:layout>
                <c:manualLayout>
                  <c:x val="6.7557018392451484E-2"/>
                  <c:y val="8.203316874456296E-3"/>
                </c:manualLayout>
              </c:layout>
              <c:showVal val="1"/>
            </c:dLbl>
            <c:dLbl>
              <c:idx val="2"/>
              <c:layout>
                <c:manualLayout>
                  <c:x val="5.8941104961452356E-2"/>
                  <c:y val="8.1993152564687512E-3"/>
                </c:manualLayout>
              </c:layout>
              <c:showVal val="1"/>
            </c:dLbl>
            <c:txPr>
              <a:bodyPr/>
              <a:lstStyle/>
              <a:p>
                <a:pPr>
                  <a:defRPr sz="1198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2019 г</c:v>
                </c:pt>
              </c:strCache>
            </c:strRef>
          </c:cat>
          <c:val>
            <c:numRef>
              <c:f>Лист1!$C$2</c:f>
              <c:numCache>
                <c:formatCode>#,##0.00</c:formatCode>
                <c:ptCount val="1"/>
                <c:pt idx="0">
                  <c:v>309664.5</c:v>
                </c:pt>
              </c:numCache>
            </c:numRef>
          </c:val>
        </c:ser>
        <c:gapWidth val="50"/>
        <c:shape val="cylinder"/>
        <c:axId val="160553216"/>
        <c:axId val="160579584"/>
        <c:axId val="0"/>
      </c:bar3DChart>
      <c:catAx>
        <c:axId val="16055321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397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0579584"/>
        <c:crosses val="autoZero"/>
        <c:auto val="1"/>
        <c:lblAlgn val="ctr"/>
        <c:lblOffset val="100"/>
      </c:catAx>
      <c:valAx>
        <c:axId val="160579584"/>
        <c:scaling>
          <c:orientation val="minMax"/>
        </c:scaling>
        <c:delete val="1"/>
        <c:axPos val="b"/>
        <c:numFmt formatCode="#,##0.00" sourceLinked="1"/>
        <c:tickLblPos val="none"/>
        <c:crossAx val="160553216"/>
        <c:crosses val="autoZero"/>
        <c:crossBetween val="between"/>
      </c:valAx>
      <c:spPr>
        <a:noFill/>
        <a:ln w="25370">
          <a:noFill/>
        </a:ln>
      </c:spPr>
    </c:plotArea>
    <c:plotVisOnly val="1"/>
    <c:dispBlanksAs val="gap"/>
  </c:chart>
  <c:txPr>
    <a:bodyPr/>
    <a:lstStyle/>
    <a:p>
      <a:pPr>
        <a:defRPr sz="1797"/>
      </a:pPr>
      <a:endParaRPr lang="ru-RU"/>
    </a:p>
  </c:txPr>
  <c:externalData r:id="rId2"/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Структура расходов бюджета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города Сорска</a:t>
            </a:r>
          </a:p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Республики Хакасия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году </a:t>
            </a:r>
          </a:p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(в тыс. рублей)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
</a:t>
            </a:r>
          </a:p>
        </c:rich>
      </c:tx>
      <c:layout>
        <c:manualLayout>
          <c:xMode val="edge"/>
          <c:yMode val="edge"/>
          <c:x val="0.15933913089590068"/>
          <c:y val="1.9947024280276324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001982776647088E-2"/>
          <c:y val="0.45310053718259846"/>
          <c:w val="0.43420346532497162"/>
          <c:h val="0.483920470416848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бюджета муниципального образования Усть-Абаканский район </c:v>
                </c:pt>
              </c:strCache>
            </c:strRef>
          </c:tx>
          <c:dLbls>
            <c:dLbl>
              <c:idx val="0"/>
              <c:layout>
                <c:manualLayout>
                  <c:x val="-5.9440520098423724E-2"/>
                  <c:y val="-0.19951110215348442"/>
                </c:manualLayout>
              </c:layout>
              <c:showVal val="1"/>
            </c:dLbl>
            <c:dLbl>
              <c:idx val="1"/>
              <c:layout>
                <c:manualLayout>
                  <c:x val="-7.4373620046832446E-3"/>
                  <c:y val="-0.17401486730336541"/>
                </c:manualLayout>
              </c:layout>
              <c:showVal val="1"/>
            </c:dLbl>
            <c:dLbl>
              <c:idx val="2"/>
              <c:layout>
                <c:manualLayout>
                  <c:x val="0.10527833235538782"/>
                  <c:y val="-0.15822371044549693"/>
                </c:manualLayout>
              </c:layout>
              <c:showVal val="1"/>
            </c:dLbl>
            <c:dLbl>
              <c:idx val="3"/>
              <c:layout>
                <c:manualLayout>
                  <c:x val="0.11195502468110199"/>
                  <c:y val="-1.0660558193733854E-2"/>
                </c:manualLayout>
              </c:layout>
              <c:showVal val="1"/>
            </c:dLbl>
            <c:dLbl>
              <c:idx val="4"/>
              <c:layout>
                <c:manualLayout>
                  <c:x val="5.8679404801599264E-2"/>
                  <c:y val="5.2236911944563438E-2"/>
                </c:manualLayout>
              </c:layout>
              <c:showVal val="1"/>
            </c:dLbl>
            <c:dLbl>
              <c:idx val="5"/>
              <c:layout>
                <c:manualLayout>
                  <c:x val="8.9700646179311644E-3"/>
                  <c:y val="0.11394847871601062"/>
                </c:manualLayout>
              </c:layout>
              <c:showVal val="1"/>
            </c:dLbl>
            <c:dLbl>
              <c:idx val="6"/>
              <c:layout>
                <c:manualLayout>
                  <c:x val="-3.709958032824439E-2"/>
                  <c:y val="-0.15775245283789849"/>
                </c:manualLayout>
              </c:layout>
              <c:showVal val="1"/>
            </c:dLbl>
            <c:numFmt formatCode="#,##0.0" sourceLinked="0"/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 </c:v>
                </c:pt>
                <c:pt idx="3">
                  <c:v>Национальная экономика </c:v>
                </c:pt>
                <c:pt idx="4">
                  <c:v>Жилищно-коммунальное хозяйство </c:v>
                </c:pt>
                <c:pt idx="5">
                  <c:v>Социально-культурная сфера </c:v>
                </c:pt>
                <c:pt idx="6">
                  <c:v>Обслуживание государственного долга 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 formatCode="0.0">
                  <c:v>28791.8</c:v>
                </c:pt>
                <c:pt idx="1">
                  <c:v>640.1</c:v>
                </c:pt>
                <c:pt idx="2">
                  <c:v>3219.6</c:v>
                </c:pt>
                <c:pt idx="3" formatCode="#,##0.0">
                  <c:v>21388</c:v>
                </c:pt>
                <c:pt idx="4" formatCode="#,##0.0">
                  <c:v>24058.9</c:v>
                </c:pt>
                <c:pt idx="5" formatCode="0.0">
                  <c:v>231842.5</c:v>
                </c:pt>
                <c:pt idx="6">
                  <c:v>11.7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9724089020633331"/>
          <c:y val="0.25910642957242652"/>
          <c:w val="0.36964223904701948"/>
          <c:h val="0.58011850783222496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title>
      <c:tx>
        <c:rich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Структура расходов бюджета   муниципального образования города Сорска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году </a:t>
            </a:r>
          </a:p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(в процентах)
</a:t>
            </a:r>
          </a:p>
        </c:rich>
      </c:tx>
      <c:layout>
        <c:manualLayout>
          <c:xMode val="edge"/>
          <c:yMode val="edge"/>
          <c:x val="0.16075396758642596"/>
          <c:y val="3.5895441300173546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6997868052775856E-2"/>
          <c:y val="0.42687003818797498"/>
          <c:w val="0.4582556890639029"/>
          <c:h val="0.513473913740603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бюджета муниципального образования Усть-Абаканский район </c:v>
                </c:pt>
              </c:strCache>
            </c:strRef>
          </c:tx>
          <c:explosion val="4"/>
          <c:dPt>
            <c:idx val="0"/>
            <c:explosion val="0"/>
          </c:dPt>
          <c:dPt>
            <c:idx val="1"/>
            <c:explosion val="0"/>
          </c:dPt>
          <c:dPt>
            <c:idx val="3"/>
            <c:explosion val="0"/>
          </c:dPt>
          <c:dPt>
            <c:idx val="4"/>
            <c:explosion val="0"/>
          </c:dPt>
          <c:dPt>
            <c:idx val="5"/>
            <c:explosion val="0"/>
          </c:dPt>
          <c:dLbls>
            <c:dLbl>
              <c:idx val="0"/>
              <c:layout>
                <c:manualLayout>
                  <c:x val="-2.709590509498289E-2"/>
                  <c:y val="-0.12229875479932817"/>
                </c:manualLayout>
              </c:layout>
              <c:showVal val="1"/>
            </c:dLbl>
            <c:dLbl>
              <c:idx val="1"/>
              <c:layout>
                <c:manualLayout>
                  <c:x val="-1.2015528445403016E-2"/>
                  <c:y val="-0.11518830415097031"/>
                </c:manualLayout>
              </c:layout>
              <c:showVal val="1"/>
            </c:dLbl>
            <c:dLbl>
              <c:idx val="2"/>
              <c:layout>
                <c:manualLayout>
                  <c:x val="4.6859613999129489E-2"/>
                  <c:y val="-4.8536570470069852E-2"/>
                </c:manualLayout>
              </c:layout>
              <c:showVal val="1"/>
            </c:dLbl>
            <c:dLbl>
              <c:idx val="3"/>
              <c:layout>
                <c:manualLayout>
                  <c:x val="6.6693006395396062E-2"/>
                  <c:y val="1.115774577390558E-3"/>
                </c:manualLayout>
              </c:layout>
              <c:showVal val="1"/>
            </c:dLbl>
            <c:dLbl>
              <c:idx val="4"/>
              <c:layout>
                <c:manualLayout>
                  <c:x val="1.3614572416856359E-2"/>
                  <c:y val="7.3480434853497797E-2"/>
                </c:manualLayout>
              </c:layout>
              <c:showVal val="1"/>
            </c:dLbl>
            <c:dLbl>
              <c:idx val="5"/>
              <c:layout>
                <c:manualLayout>
                  <c:x val="3.2058305531421062E-2"/>
                  <c:y val="7.8735968840030632E-2"/>
                </c:manualLayout>
              </c:layout>
              <c:showVal val="1"/>
            </c:dLbl>
            <c:dLbl>
              <c:idx val="6"/>
              <c:layout>
                <c:manualLayout>
                  <c:x val="-1.4815958154700918E-2"/>
                  <c:y val="-8.3594892109706109E-2"/>
                </c:manualLayout>
              </c:layout>
              <c:showVal val="1"/>
            </c:dLbl>
            <c:numFmt formatCode="#,##0.0" sourceLinked="0"/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 </c:v>
                </c:pt>
                <c:pt idx="3">
                  <c:v>Национальная экономика </c:v>
                </c:pt>
                <c:pt idx="4">
                  <c:v>Жилищно-коммунальное хозяйство </c:v>
                </c:pt>
                <c:pt idx="5">
                  <c:v>Социально-культурная сфера </c:v>
                </c:pt>
                <c:pt idx="6">
                  <c:v>Обслуживание государственного и муниципального долга 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9.3000000000000007</c:v>
                </c:pt>
                <c:pt idx="1">
                  <c:v>0.2</c:v>
                </c:pt>
                <c:pt idx="2">
                  <c:v>1</c:v>
                </c:pt>
                <c:pt idx="3" formatCode="0.0">
                  <c:v>6.9</c:v>
                </c:pt>
                <c:pt idx="4" formatCode="0.0">
                  <c:v>7.8</c:v>
                </c:pt>
                <c:pt idx="5">
                  <c:v>74.8</c:v>
                </c:pt>
                <c:pt idx="6">
                  <c:v>0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6186997294319896"/>
          <c:y val="0.2291690976015954"/>
          <c:w val="0.40501315631015494"/>
          <c:h val="0.69986783571555133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stacked"/>
        <c:ser>
          <c:idx val="1"/>
          <c:order val="0"/>
          <c:tx>
            <c:strRef>
              <c:f>Sheet1!$A$2</c:f>
              <c:strCache>
                <c:ptCount val="1"/>
                <c:pt idx="0">
                  <c:v>Муниципальный долг на конец года, млн.рублей</c:v>
                </c:pt>
              </c:strCache>
            </c:strRef>
          </c:tx>
          <c:spPr>
            <a:gradFill rotWithShape="0">
              <a:gsLst>
                <a:gs pos="0">
                  <a:srgbClr val="000000">
                    <a:gamma/>
                    <a:shade val="46275"/>
                    <a:invGamma/>
                  </a:srgbClr>
                </a:gs>
                <a:gs pos="50000">
                  <a:srgbClr val="33CCCC"/>
                </a:gs>
                <a:gs pos="100000">
                  <a:srgbClr val="00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29199">
              <a:noFill/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11,6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bg1"/>
                        </a:solidFill>
                      </a:rPr>
                      <a:t>11,6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bg1"/>
                        </a:solidFill>
                      </a:rPr>
                      <a:t>71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Sheet1!$B$1:$C$1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Sheet1!$B$2:$C$2</c:f>
              <c:numCache>
                <c:formatCode>General</c:formatCode>
                <c:ptCount val="2"/>
                <c:pt idx="0">
                  <c:v>11.6</c:v>
                </c:pt>
                <c:pt idx="1">
                  <c:v>11.6</c:v>
                </c:pt>
              </c:numCache>
            </c:numRef>
          </c:val>
        </c:ser>
        <c:dLbls>
          <c:showVal val="1"/>
        </c:dLbls>
        <c:gapWidth val="75"/>
        <c:overlap val="100"/>
        <c:axId val="70008832"/>
        <c:axId val="70010368"/>
      </c:barChart>
      <c:lineChart>
        <c:grouping val="standard"/>
        <c:ser>
          <c:idx val="0"/>
          <c:order val="1"/>
          <c:tx>
            <c:strRef>
              <c:f>Sheet1!$A$3</c:f>
              <c:strCache>
                <c:ptCount val="1"/>
              </c:strCache>
            </c:strRef>
          </c:tx>
          <c:spPr>
            <a:ln w="43798">
              <a:solidFill>
                <a:srgbClr val="FF9900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8.4641636925461533E-2"/>
                  <c:y val="-4.0228470065497318E-2"/>
                </c:manualLayout>
              </c:layout>
              <c:showVal val="1"/>
            </c:dLbl>
            <c:dLbl>
              <c:idx val="1"/>
              <c:layout>
                <c:manualLayout>
                  <c:x val="-6.3481227694096171E-2"/>
                  <c:y val="-5.4857004634769023E-2"/>
                </c:manualLayout>
              </c:layout>
              <c:showVal val="1"/>
            </c:dLbl>
            <c:dLbl>
              <c:idx val="2"/>
              <c:layout>
                <c:manualLayout>
                  <c:x val="-3.0229156044807706E-2"/>
                  <c:y val="-4.3885603707815177E-2"/>
                </c:manualLayout>
              </c:layout>
              <c:showVal val="1"/>
            </c:dLbl>
            <c:showVal val="1"/>
          </c:dLbls>
          <c:cat>
            <c:numRef>
              <c:f>Sheet1!$B$1:$C$1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Sheet1!$B$3:$C$3</c:f>
              <c:numCache>
                <c:formatCode>0%</c:formatCode>
                <c:ptCount val="2"/>
              </c:numCache>
            </c:numRef>
          </c:val>
        </c:ser>
        <c:dLbls>
          <c:showVal val="1"/>
        </c:dLbls>
        <c:marker val="1"/>
        <c:axId val="70011904"/>
        <c:axId val="70017792"/>
      </c:lineChart>
      <c:catAx>
        <c:axId val="70008832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14599">
            <a:solidFill>
              <a:srgbClr val="969696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70010368"/>
        <c:crosses val="autoZero"/>
        <c:lblAlgn val="ctr"/>
        <c:lblOffset val="100"/>
        <c:tickLblSkip val="1"/>
        <c:tickMarkSkip val="1"/>
      </c:catAx>
      <c:valAx>
        <c:axId val="70010368"/>
        <c:scaling>
          <c:orientation val="minMax"/>
        </c:scaling>
        <c:axPos val="l"/>
        <c:numFmt formatCode="#,##0" sourceLinked="0"/>
        <c:majorTickMark val="none"/>
        <c:tickLblPos val="nextTo"/>
        <c:spPr>
          <a:ln w="14599">
            <a:solidFill>
              <a:srgbClr val="969696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70008832"/>
        <c:crosses val="autoZero"/>
        <c:crossBetween val="between"/>
        <c:majorUnit val="20"/>
      </c:valAx>
      <c:catAx>
        <c:axId val="70011904"/>
        <c:scaling>
          <c:orientation val="minMax"/>
        </c:scaling>
        <c:delete val="1"/>
        <c:axPos val="b"/>
        <c:numFmt formatCode="General" sourceLinked="1"/>
        <c:tickLblPos val="none"/>
        <c:crossAx val="70017792"/>
        <c:crosses val="autoZero"/>
        <c:lblAlgn val="ctr"/>
        <c:lblOffset val="100"/>
      </c:catAx>
      <c:valAx>
        <c:axId val="70017792"/>
        <c:scaling>
          <c:orientation val="minMax"/>
        </c:scaling>
        <c:delete val="1"/>
        <c:axPos val="r"/>
        <c:numFmt formatCode="0%" sourceLinked="0"/>
        <c:majorTickMark val="none"/>
        <c:tickLblPos val="none"/>
        <c:crossAx val="70011904"/>
        <c:crosses val="max"/>
        <c:crossBetween val="between"/>
        <c:majorUnit val="0.1"/>
      </c:valAx>
      <c:spPr>
        <a:noFill/>
        <a:ln w="29199">
          <a:noFill/>
        </a:ln>
      </c:spPr>
    </c:plotArea>
    <c:legend>
      <c:legendPos val="r"/>
      <c:legendEntry>
        <c:idx val="1"/>
        <c:delete val="1"/>
      </c:legendEntry>
      <c:layout/>
      <c:spPr>
        <a:noFill/>
        <a:ln w="29199">
          <a:noFill/>
        </a:ln>
      </c:spPr>
    </c:legend>
    <c:plotVisOnly val="1"/>
    <c:dispBlanksAs val="gap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chemeClr val="tx2"/>
          </a:solidFill>
          <a:latin typeface="+mj-lt"/>
          <a:ea typeface="Arial"/>
          <a:cs typeface="Arial"/>
        </a:defRPr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0.18605</cdr:y>
    </cdr:from>
    <cdr:to>
      <cdr:x>1</cdr:x>
      <cdr:y>0.48136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84376" y="5760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0.1752</cdr:x>
      <cdr:y>0.11779</cdr:y>
    </cdr:from>
    <cdr:to>
      <cdr:x>0.20951</cdr:x>
      <cdr:y>0.89376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703573" y="353219"/>
          <a:ext cx="137787" cy="232696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0.56891</cdr:x>
      <cdr:y>0.91266</cdr:y>
    </cdr:from>
    <cdr:to>
      <cdr:x>0.60738</cdr:x>
      <cdr:y>0.95917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2540702" y="2854137"/>
          <a:ext cx="171804" cy="145450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0.49367</cdr:x>
      <cdr:y>0.15378</cdr:y>
    </cdr:from>
    <cdr:to>
      <cdr:x>0.49367</cdr:x>
      <cdr:y>0.31657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1982558" y="461168"/>
          <a:ext cx="0" cy="48817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0.48869</cdr:x>
      <cdr:y>0.40153</cdr:y>
    </cdr:from>
    <cdr:to>
      <cdr:x>0.48869</cdr:x>
      <cdr:y>0.58758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1962535" y="1204100"/>
          <a:ext cx="0" cy="55792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0.23957</cdr:x>
      <cdr:y>0.55114</cdr:y>
    </cdr:from>
    <cdr:to>
      <cdr:x>0.44663</cdr:x>
      <cdr:y>0.64417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069902" y="1723568"/>
          <a:ext cx="924711" cy="2909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b="1" dirty="0" smtClean="0"/>
            <a:t>43,3</a:t>
          </a:r>
          <a:r>
            <a:rPr lang="ru-RU" sz="1100" b="1" dirty="0" smtClean="0"/>
            <a:t> %</a:t>
          </a:r>
          <a:endParaRPr lang="ru-RU" sz="11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0.18605</cdr:y>
    </cdr:from>
    <cdr:to>
      <cdr:x>1</cdr:x>
      <cdr:y>0.48136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84376" y="5760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0.1752</cdr:x>
      <cdr:y>0.11779</cdr:y>
    </cdr:from>
    <cdr:to>
      <cdr:x>0.20951</cdr:x>
      <cdr:y>0.89376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703573" y="353219"/>
          <a:ext cx="137787" cy="232696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0.56891</cdr:x>
      <cdr:y>0.85418</cdr:y>
    </cdr:from>
    <cdr:to>
      <cdr:x>0.60738</cdr:x>
      <cdr:y>0.90069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2540700" y="2671268"/>
          <a:ext cx="171803" cy="145450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0.49367</cdr:x>
      <cdr:y>0.15378</cdr:y>
    </cdr:from>
    <cdr:to>
      <cdr:x>0.49367</cdr:x>
      <cdr:y>0.31657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1982558" y="461168"/>
          <a:ext cx="0" cy="48817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0.48869</cdr:x>
      <cdr:y>0.40153</cdr:y>
    </cdr:from>
    <cdr:to>
      <cdr:x>0.48869</cdr:x>
      <cdr:y>0.58758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1962535" y="1204100"/>
          <a:ext cx="0" cy="55792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0.24241</cdr:x>
      <cdr:y>0.54808</cdr:y>
    </cdr:from>
    <cdr:to>
      <cdr:x>0.44947</cdr:x>
      <cdr:y>0.64949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082565" y="1713991"/>
          <a:ext cx="924711" cy="3171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b="1" dirty="0" smtClean="0"/>
            <a:t>56,7</a:t>
          </a:r>
          <a:r>
            <a:rPr lang="ru-RU" sz="1100" b="1" dirty="0" smtClean="0"/>
            <a:t> %</a:t>
          </a:r>
          <a:endParaRPr lang="ru-RU" sz="11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D5444-F62C-42C3-A75A-D9DBA807730F}" type="datetimeFigureOut">
              <a:rPr lang="ru-RU" smtClean="0"/>
              <a:pPr/>
              <a:t>28.05.2020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4F617-7A30-41D4-AB86-5D833C98E1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94624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AA1FA-7B6A-47D2-8D61-F225D71B51FF}" type="datetimeFigureOut">
              <a:rPr lang="ru-RU" smtClean="0"/>
              <a:pPr/>
              <a:t>28.05.2020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A179D-2D27-49E2-B022-8EDDA2EFE68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7460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9A179D-2D27-49E2-B022-8EDDA2EFE682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8822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476500" y="3124200"/>
            <a:ext cx="668655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476500" y="5003322"/>
            <a:ext cx="668655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06923" y="1158222"/>
            <a:ext cx="2286000" cy="412750"/>
          </a:xfrm>
        </p:spPr>
        <p:txBody>
          <a:bodyPr/>
          <a:lstStyle/>
          <a:p>
            <a:fld id="{544213AF-26F6-41FA-8D85-E2C5388D6E58}" type="datetimeFigureOut">
              <a:rPr lang="en-US" smtClean="0"/>
              <a:pPr/>
              <a:t>5/28/2020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19441" y="4165667"/>
            <a:ext cx="3657600" cy="416052"/>
          </a:xfrm>
        </p:spPr>
        <p:txBody>
          <a:bodyPr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412750" y="0"/>
            <a:ext cx="6604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99364" y="0"/>
            <a:ext cx="113386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073150" y="0"/>
            <a:ext cx="197028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236430" y="0"/>
            <a:ext cx="24947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520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906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92528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87052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557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8733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320800" y="0"/>
            <a:ext cx="8255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60400" y="3429000"/>
            <a:ext cx="140335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418768" y="4866752"/>
            <a:ext cx="694876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182003" y="5500632"/>
            <a:ext cx="14859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802892" y="5788152"/>
            <a:ext cx="29718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2063750" y="4495800"/>
            <a:ext cx="39624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436006" y="4928702"/>
            <a:ext cx="660400" cy="517524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18161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2512" y="1873584"/>
            <a:ext cx="4160520" cy="256032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2512" y="4572000"/>
            <a:ext cx="4160520" cy="160020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0"/>
          </p:nvPr>
        </p:nvSpPr>
        <p:spPr>
          <a:xfrm>
            <a:off x="5479260" y="0"/>
            <a:ext cx="4426741" cy="6858000"/>
          </a:xfrm>
          <a:custGeom>
            <a:avLst/>
            <a:gdLst>
              <a:gd name="connsiteX0" fmla="*/ 0 w 5448297"/>
              <a:gd name="connsiteY0" fmla="*/ 0 h 6858000"/>
              <a:gd name="connsiteX1" fmla="*/ 5448297 w 5448297"/>
              <a:gd name="connsiteY1" fmla="*/ 0 h 6858000"/>
              <a:gd name="connsiteX2" fmla="*/ 5448297 w 5448297"/>
              <a:gd name="connsiteY2" fmla="*/ 6858000 h 6858000"/>
              <a:gd name="connsiteX3" fmla="*/ 338667 w 5448297"/>
              <a:gd name="connsiteY3" fmla="*/ 6858000 h 6858000"/>
              <a:gd name="connsiteX4" fmla="*/ 1185333 w 5448297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8297" h="6858000">
                <a:moveTo>
                  <a:pt x="0" y="0"/>
                </a:moveTo>
                <a:lnTo>
                  <a:pt x="5448297" y="0"/>
                </a:lnTo>
                <a:lnTo>
                  <a:pt x="5448297" y="6858000"/>
                </a:lnTo>
                <a:lnTo>
                  <a:pt x="338667" y="6858000"/>
                </a:lnTo>
                <a:lnTo>
                  <a:pt x="1185333" y="433705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tIns="365760"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02813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80899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6500" y="2895600"/>
            <a:ext cx="668655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76500" y="5010150"/>
            <a:ext cx="668655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05444" y="1154557"/>
            <a:ext cx="2286000" cy="412750"/>
          </a:xfrm>
        </p:spPr>
        <p:txBody>
          <a:bodyPr/>
          <a:lstStyle/>
          <a:p>
            <a:fld id="{544213AF-26F6-41FA-8D85-E2C5388D6E58}" type="datetimeFigureOut">
              <a:rPr lang="en-US" smtClean="0"/>
              <a:pPr/>
              <a:t>5/28/2020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19644" y="4162806"/>
            <a:ext cx="3657600" cy="4160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12750" y="0"/>
            <a:ext cx="6604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99364" y="0"/>
            <a:ext cx="113386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073150" y="0"/>
            <a:ext cx="197028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236430" y="0"/>
            <a:ext cx="24947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520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906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2528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87052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1557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320800" y="0"/>
            <a:ext cx="8255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60400" y="3429000"/>
            <a:ext cx="140335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435096" y="4866752"/>
            <a:ext cx="694876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182003" y="5500632"/>
            <a:ext cx="14859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802892" y="5791200"/>
            <a:ext cx="29718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2035627" y="4479888"/>
            <a:ext cx="39624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85610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452334" y="4928702"/>
            <a:ext cx="660400" cy="517524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39624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26102" y="1600200"/>
            <a:ext cx="39624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817245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5300" y="2362200"/>
            <a:ext cx="39624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736306" y="2362200"/>
            <a:ext cx="39624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95300" y="1569720"/>
            <a:ext cx="39624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705350" y="1569720"/>
            <a:ext cx="39624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915728" y="3181350"/>
            <a:ext cx="6309360" cy="4953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79970" y="274320"/>
            <a:ext cx="1654302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7691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708321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836152" y="5715000"/>
            <a:ext cx="59436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30200" y="274320"/>
            <a:ext cx="61087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836152" y="5715000"/>
            <a:ext cx="59436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892201" y="3181350"/>
            <a:ext cx="6309360" cy="4953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68655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29615" y="264795"/>
            <a:ext cx="1651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7691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708321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0899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0899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8305800" y="1065849"/>
            <a:ext cx="2011680" cy="416052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7706052" y="3722000"/>
            <a:ext cx="3200400" cy="39624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255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836152" y="5715000"/>
            <a:ext cx="59436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806434" y="5734050"/>
            <a:ext cx="6604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chart" Target="../charts/chart7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0304" y="3508268"/>
            <a:ext cx="7592114" cy="2527565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defTabSz="914400">
              <a:spcBef>
                <a:spcPts val="1"/>
              </a:spcBef>
              <a:buNone/>
            </a:pPr>
            <a:r>
              <a:rPr lang="ru-RU" sz="4400" b="1" i="0" cap="none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об исполнении бюджета </a:t>
            </a:r>
            <a:br>
              <a:rPr lang="ru-RU" sz="4400" b="1" i="0" cap="none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0" cap="none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Сорска Республики Хакасия </a:t>
            </a:r>
            <a:br>
              <a:rPr lang="ru-RU" sz="4400" b="1" i="0" cap="none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0" cap="none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2019 год</a:t>
            </a:r>
            <a:endParaRPr lang="ru-RU" sz="4400" b="1" i="0" cap="none" dirty="0">
              <a:ln/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36698" y="311649"/>
            <a:ext cx="1259976" cy="157364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2095928"/>
            <a:ext cx="9906000" cy="3595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0595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города Сорска Республики Хакасия</a:t>
            </a: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778146" y="824893"/>
          <a:ext cx="8484780" cy="5763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города Сорска Республики Хакасия</a:t>
            </a:r>
          </a:p>
        </p:txBody>
      </p:sp>
      <p:graphicFrame>
        <p:nvGraphicFramePr>
          <p:cNvPr id="8" name="Диаграмма 8"/>
          <p:cNvGraphicFramePr>
            <a:graphicFrameLocks/>
          </p:cNvGraphicFramePr>
          <p:nvPr/>
        </p:nvGraphicFramePr>
        <p:xfrm>
          <a:off x="280263" y="1463040"/>
          <a:ext cx="4465908" cy="3127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Прямоугольник 9"/>
          <p:cNvSpPr/>
          <p:nvPr/>
        </p:nvSpPr>
        <p:spPr>
          <a:xfrm flipV="1">
            <a:off x="1417887" y="4324548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TextBox 12"/>
          <p:cNvSpPr txBox="1">
            <a:spLocks noChangeArrowheads="1"/>
          </p:cNvSpPr>
          <p:nvPr/>
        </p:nvSpPr>
        <p:spPr bwMode="auto">
          <a:xfrm>
            <a:off x="2358529" y="4574363"/>
            <a:ext cx="18081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 smtClean="0"/>
              <a:t>Объем собственных доходов </a:t>
            </a:r>
            <a:endParaRPr lang="ru-RU" sz="1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973242" y="4555071"/>
            <a:ext cx="16683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Общий объем доходов</a:t>
            </a:r>
            <a:endParaRPr lang="ru-RU" sz="1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311147" y="2829175"/>
            <a:ext cx="4967433" cy="2569029"/>
          </a:xfrm>
          <a:prstGeom prst="rect">
            <a:avLst/>
          </a:prstGeom>
          <a:ln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Собственные доходы в общем объеме доходов бюджета города составляют 43,3%, план поступления по ним выполнен на 89,2% (при плане 150397,1 тыс. руб., поступило 134 216,8 тыс. руб.). </a:t>
            </a:r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1248592" y="1150262"/>
            <a:ext cx="83851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ОБЪЕМ И СТРУКТУРА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ДОХОДОВ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ГОРОДА,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pic>
        <p:nvPicPr>
          <p:cNvPr id="14" name="Рисунок 13" descr="gerb 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города Сорска Республики Хакасия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94734" y="1254651"/>
          <a:ext cx="8619661" cy="5031739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453466"/>
                <a:gridCol w="1137503"/>
                <a:gridCol w="998742"/>
                <a:gridCol w="1014975"/>
                <a:gridCol w="1014975"/>
              </a:tblGrid>
              <a:tr h="2859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доходов 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Сумма  </a:t>
                      </a:r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Исполнение на </a:t>
                      </a:r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01.01.2020 </a:t>
                      </a:r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823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150 397,1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134 216,8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89,2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114 081,1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103 065,4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90,3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2909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НАЛОГИ НА ТОВАРЫ (РАБОТЫ,УСЛУГИ), РЕАЛИЗУЕМЫЕ НА ТЕРРИТОРИИ РОССИЙСКОЙ </a:t>
                      </a:r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-ФЕДЕРАЦИИ 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1 991,0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2 092,4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105,1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2 547,8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2 362,5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92,7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НАЛОГИ НА ИМУЩЕСТВО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7 144,0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6 573,0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92,0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71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ГОСУДАРСТВЕННА</a:t>
                      </a:r>
                      <a:r>
                        <a:rPr lang="ru-RU" sz="105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ПОШЛИНА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2 243,0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1 948,5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86,9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285909">
                <a:tc>
                  <a:txBody>
                    <a:bodyPr/>
                    <a:lstStyle/>
                    <a:p>
                      <a:pPr marL="0" algn="l" rtl="0" eaLnBrk="1" fontAlgn="ctr" latinLnBrk="0" hangingPunct="1"/>
                      <a:r>
                        <a:rPr kumimoji="0" lang="ru-RU" sz="105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ЗАДОЛЖЕННОСТЬ И ПЕРЕРАСЧЕТЫ ПО ОТМЕНЕННЫМ НАЛОГАМ, СБОРАМ И ИНЫМ ОБЯЗАТЕЛЬНЫМ ПЛАТЕЖАМ</a:t>
                      </a:r>
                      <a:endParaRPr kumimoji="0" lang="ru-RU" sz="1050" u="none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2859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СОБСТВЕНННОСТИ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11 855,0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10 847,1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91,5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ПЛАТЕЖИ ПРИ ПОЛЬЗОВАНИИ ПРИРОДНЫМИ РЕСУРСАМИ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3 857,4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2 914,2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75,5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93799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2 564,3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2 357,7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91,9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2629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2 352,7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482,1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1 752,6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1 565,7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203 824,4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175 447,7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86,1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2859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ДОТАЦИИ БЮДЖЕТАМ СУБЪЕКТОВ РОССИЙСКОЙ ФЕДЕРАЦИИ И МУНИЦИПАЛЬНЫХ ОБРАЗОВАНИЙ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21 407,0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21 407,0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3943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СУБЪЕКТОВ РОССИЙСКОЙ ФЕДЕРАЦИИ И МУНИЦИПАЛЬНЫХ ОБРАЗОВАНИЙ ( МЕЖБЮДЖЕТНЫЕ СУБСИДИИ)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27 043,6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25 246,8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93,4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2859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СУБЪЕКТОВ РОССИЙСКОЙ ФЕДЕРАЦИИ И МУНИЦИПАЛЬНЫХ ОБРАЗОВАНИЙ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153 944,0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127 423,9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82,8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542607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ВОЗВРАТ ОСТАТКОВ СУБСИДИЙ, СУБВЕНЦИЙ И ИНЫХ МЕЖБЮДЖЕТНЫХ</a:t>
                      </a:r>
                      <a:r>
                        <a:rPr lang="ru-RU" sz="105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ТРАНСФЕРТОВ, ИМЕЮЩИХ ЦЕЛЕВОЕ НАЗНАЧЕНИЕ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-59,8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951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354 221,5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309 664,5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87,4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</a:tbl>
          </a:graphicData>
        </a:graphic>
      </p:graphicFrame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 Сорск Республики Хакасия</a:t>
            </a: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467569" y="2498403"/>
          <a:ext cx="4238519" cy="3770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369025" y="1338833"/>
            <a:ext cx="4953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Структура безвозмездных поступлений от других бюджетов бюджетной системы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 2019 год.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Диаграмма 8"/>
          <p:cNvGraphicFramePr>
            <a:graphicFrameLocks/>
          </p:cNvGraphicFramePr>
          <p:nvPr/>
        </p:nvGraphicFramePr>
        <p:xfrm>
          <a:off x="5261568" y="1071155"/>
          <a:ext cx="4465908" cy="3127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Прямоугольник 20"/>
          <p:cNvSpPr/>
          <p:nvPr/>
        </p:nvSpPr>
        <p:spPr>
          <a:xfrm flipV="1">
            <a:off x="6564653" y="3758487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858749" y="4093516"/>
            <a:ext cx="16683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Общий объем доходов</a:t>
            </a:r>
            <a:endParaRPr lang="ru-RU" sz="120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7435625" y="4023364"/>
            <a:ext cx="18081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Объем безвозмездных поступлений</a:t>
            </a:r>
            <a:endParaRPr lang="ru-RU" sz="1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121551" y="4614531"/>
            <a:ext cx="3586514" cy="20839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доля безвозмездных поступлений 56,7 % поступила в бюджет города в форме субвенций на выполнение переданных государственных полномочий. </a:t>
            </a:r>
          </a:p>
          <a:p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Сумма поступлений в бюджет муниципального образования в виде субсидий  25 246,8 тыс. руб., была направлена на обеспечение мероприятий по строительству модернизации и ремонту , программы энергосбережения, модернизации систем дошкольного образования.</a:t>
            </a:r>
            <a:endParaRPr lang="ru-RU" sz="1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gerb 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40475" y="2"/>
            <a:ext cx="7764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города Сорска Республики Хакасия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287866" y="1310131"/>
          <a:ext cx="8367036" cy="5389409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139852"/>
                <a:gridCol w="689748"/>
                <a:gridCol w="486890"/>
                <a:gridCol w="977198"/>
                <a:gridCol w="1010093"/>
                <a:gridCol w="1063255"/>
              </a:tblGrid>
              <a:tr h="2786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Сумма                           на </a:t>
                      </a:r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Исполнение </a:t>
                      </a:r>
                      <a:endParaRPr lang="ru-RU" sz="1050" b="1" u="none" strike="noStrik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 01.01.2020 </a:t>
                      </a:r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32 328,4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28 791,8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89,1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3092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 субъекта Российской Федерации и муниципального образования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1 627,0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1 559,4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95,8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400598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законодательных (представительных) органов государственной власти и представительных органов муниципальных образований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2 680,5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2 067,7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77,1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462408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Правительства Российской Федерации, высших исполнительных органов государственной  власти субъектов Российской Федерации, местных администраций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25 270,2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22 872,4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90,5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309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1 733,7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1 376,3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79,4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 проведения выборов и референдумов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722,0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722,0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280,0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179,0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63,9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641,0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640,1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641,0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640,1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4 868,0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3 219,6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66,1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309287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ru-RU" sz="105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Защита населения и территории от чрезвычайных ситуаций природного характера , гражданская оборона</a:t>
                      </a:r>
                      <a:endParaRPr kumimoji="0" lang="ru-RU" sz="1050" u="none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839,9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470,0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87,0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3092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</a:t>
                      </a:r>
                      <a:r>
                        <a:rPr lang="ru-RU" sz="105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безопасности и правоохранительной деятельности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2 028,1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749,6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37,0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24 908,3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21 388,0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85,9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и рыболовство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1 127,0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453,7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40,3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Автомобильный транспорт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704,0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3 933,8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Дорожное хозяйство (дорожные фонды)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9 336,3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9 291,4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экономики      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8 741,0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7 709,1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88,2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33 753,8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24 058,9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71,3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1 690,7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880,7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52,1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13 890,0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10 390,8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74,8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15 065,8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10 174,6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67,5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99102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5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kumimoji="0" lang="ru-RU" sz="1050" u="none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3 107,3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612,8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84,1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1524938" y="721870"/>
            <a:ext cx="80782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Структура расходов бюджета  города Сорска Республики Хакасия</a:t>
            </a:r>
          </a:p>
          <a:p>
            <a:pPr algn="ctr"/>
            <a:r>
              <a:rPr lang="ru-RU" sz="1400" b="1" dirty="0" smtClean="0"/>
              <a:t> по разделам, подразделам за 2019 год</a:t>
            </a:r>
            <a:endParaRPr lang="ru-RU" sz="1400" b="1" dirty="0"/>
          </a:p>
        </p:txBody>
      </p:sp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40475" y="2"/>
            <a:ext cx="7764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города Сорска Республики Хакасия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436333" y="771588"/>
            <a:ext cx="80782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Структура расходов бюджета города Сорска Республики Хакасия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по разделам, подразделам за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296334" y="1371969"/>
          <a:ext cx="8229599" cy="489177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767634"/>
                <a:gridCol w="719641"/>
                <a:gridCol w="470166"/>
                <a:gridCol w="1017093"/>
                <a:gridCol w="978712"/>
                <a:gridCol w="1276353"/>
              </a:tblGrid>
              <a:tr h="518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Сумма                           на </a:t>
                      </a:r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Исполнение </a:t>
                      </a:r>
                      <a:endParaRPr lang="ru-RU" sz="1100" b="1" u="none" strike="noStrik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01.01.2020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328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/>
                        <a:t>07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 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196 873,0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175 675,8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89,2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328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Дошкольное образование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07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01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76 307,0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68 835,9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90,2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06306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Общее образование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smtClean="0"/>
                        <a:t>07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smtClean="0"/>
                        <a:t>02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98 529,8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86 567,1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87,9</a:t>
                      </a:r>
                      <a:endParaRPr lang="ru-RU" sz="105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92760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Дополнительное образование детей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13 928,2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13 086,6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94,0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318691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5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Профессиональная подготовка, переподготовка и повышение квалификации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69,6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328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образования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07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09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8 038,0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7 116,6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88,5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05859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/>
                        <a:t>08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 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 </a:t>
                      </a:r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370,6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21 789,0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93,2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68706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08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01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13 170,6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598,5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95,7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328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культуры, кинематографии 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08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04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10 200,0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9 190,5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90,1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328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/>
                        <a:t>10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 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25 418,2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 </a:t>
                      </a:r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210,5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71,6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677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Пенсионное обеспечение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10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01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906,5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906,2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60840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Социальное обеспечение населения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10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03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680,4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680,4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94988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семьи и детства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10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04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22 365,0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15 </a:t>
                      </a:r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182,2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67,9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328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социальной политики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10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06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466,3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441,7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94,7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328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/>
                        <a:t>11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 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16 854,0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16 167,2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95,9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318691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050" b="1" i="0" u="none" strike="noStrik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/>
                        </a:rPr>
                        <a:t>11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/>
                        </a:rPr>
                        <a:t>01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16 854,0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16 167,2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95,9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249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/>
                        <a:t>13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97,5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318691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050" b="1" i="0" u="none" strike="noStrik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t"/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latin typeface="Times New Roman"/>
                        </a:rPr>
                        <a:t>13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latin typeface="Times New Roman"/>
                        </a:rPr>
                        <a:t>01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97,5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4972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/>
                        <a:t>Всего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 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 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359 027,3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309 952,6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</a:tbl>
          </a:graphicData>
        </a:graphic>
      </p:graphicFrame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города Сорска Республики Хакасия</a:t>
            </a:r>
          </a:p>
        </p:txBody>
      </p:sp>
      <p:graphicFrame>
        <p:nvGraphicFramePr>
          <p:cNvPr id="8" name="Объект 1"/>
          <p:cNvGraphicFramePr/>
          <p:nvPr/>
        </p:nvGraphicFramePr>
        <p:xfrm>
          <a:off x="461867" y="1095153"/>
          <a:ext cx="8976301" cy="533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города Сорска Республики Хакасия</a:t>
            </a:r>
          </a:p>
        </p:txBody>
      </p:sp>
      <p:graphicFrame>
        <p:nvGraphicFramePr>
          <p:cNvPr id="15" name="Объект 1"/>
          <p:cNvGraphicFramePr/>
          <p:nvPr>
            <p:extLst>
              <p:ext uri="{D42A27DB-BD31-4B8C-83A1-F6EECF244321}">
                <p14:modId xmlns:p14="http://schemas.microsoft.com/office/powerpoint/2010/main" xmlns="" val="3325772961"/>
              </p:ext>
            </p:extLst>
          </p:nvPr>
        </p:nvGraphicFramePr>
        <p:xfrm>
          <a:off x="472500" y="1063256"/>
          <a:ext cx="8976301" cy="5419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379522" y="234767"/>
            <a:ext cx="77647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по исполнению  муниципальных программ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829340" y="1430914"/>
          <a:ext cx="7645793" cy="503216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778044"/>
                <a:gridCol w="888598"/>
                <a:gridCol w="1080455"/>
                <a:gridCol w="898696"/>
              </a:tblGrid>
              <a:tr h="3909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Исполнение на </a:t>
                      </a:r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01.01.2020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10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</a:tr>
              <a:tr h="1967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Муниципальные программы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276</a:t>
                      </a:r>
                      <a:r>
                        <a:rPr lang="ru-RU" sz="11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632,1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r>
                        <a:rPr lang="ru-RU" sz="11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514,5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86,9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</a:tr>
              <a:tr h="475849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Профессиональное развитие муниципальных </a:t>
                      </a:r>
                      <a:r>
                        <a:rPr kumimoji="0" lang="ru-RU" sz="11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служащих, работников технической группы, централизованной бухгалтерии </a:t>
                      </a:r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органов местного самоуправления города Сорска Республики Хакасия на </a:t>
                      </a:r>
                      <a:r>
                        <a:rPr kumimoji="0" lang="ru-RU" sz="11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2018-2020 </a:t>
                      </a:r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69,6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0054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Текущий и капитальный  ремонт административных зданий администрации города Сорска на 2019-2021 годы</a:t>
                      </a:r>
                      <a:endParaRPr kumimoji="0" lang="ru-RU" sz="1100" b="1" i="0" u="none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0054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общественного порядка и противодействия преступности на территории городского округа г.Сорск (</a:t>
                      </a:r>
                      <a:r>
                        <a:rPr kumimoji="0" lang="ru-RU" sz="11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2017-2019 </a:t>
                      </a:r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250,0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131,7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52,7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58919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Противодействие незаконному обороту наркотиков, снижение масштабов наркотизации и алкоголизации населения муниципального образования город Сорск (</a:t>
                      </a:r>
                      <a:r>
                        <a:rPr kumimoji="0" lang="ru-RU" sz="11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2017-2019 </a:t>
                      </a:r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76,0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75,6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59475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Защита населения и территории муниципального образования город Сорск от чрезвычайных ситуаций, обеспечение пожарной безопасности и безопасности людей на водных объектах (</a:t>
                      </a:r>
                      <a:r>
                        <a:rPr kumimoji="0" lang="ru-RU" sz="11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2017-2019годы</a:t>
                      </a:r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1 102,1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188,7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17,1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0054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сельскохозяйственного производства на территории муниципального образования город Сорск на </a:t>
                      </a:r>
                      <a:r>
                        <a:rPr kumimoji="0" lang="ru-RU" sz="11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2017-2019 </a:t>
                      </a:r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1 127,0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453,7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40,3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0054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транспортной системы муниципального образования город Сорск (</a:t>
                      </a:r>
                      <a:r>
                        <a:rPr kumimoji="0" lang="ru-RU" sz="11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2017-2019 </a:t>
                      </a:r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15 040,3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13 225,2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87,9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0054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Подпрограмма "Организация пассажирских перевозок автомобильным </a:t>
                      </a:r>
                      <a:r>
                        <a:rPr kumimoji="0" lang="ru-RU" sz="110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транспортом общего </a:t>
                      </a:r>
                      <a:r>
                        <a:rPr kumimoji="0" lang="ru-RU" sz="110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пользования"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704,0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3 933,8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0054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Подпрограмма "Автомобильные дороги на территории муниципального образования города Сорска"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9 336,3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9 291,4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234338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 имуществом  на 2017-2019 годы</a:t>
                      </a:r>
                    </a:p>
                    <a:p>
                      <a:pPr marL="0" algn="l" rtl="0" eaLnBrk="1" fontAlgn="t" latinLnBrk="0" hangingPunct="1"/>
                      <a:endParaRPr kumimoji="0" lang="ru-RU" sz="1100" u="none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1 291,0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259,1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</a:tbl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19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286540" y="268945"/>
          <a:ext cx="7535728" cy="524601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649632"/>
                <a:gridCol w="894283"/>
                <a:gridCol w="1087367"/>
                <a:gridCol w="904446"/>
              </a:tblGrid>
              <a:tr h="3858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lang="ru-RU" sz="10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0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0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Исполнение на </a:t>
                      </a:r>
                      <a:r>
                        <a:rPr lang="ru-RU" sz="10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01.01.2019 </a:t>
                      </a:r>
                      <a:r>
                        <a:rPr lang="ru-RU" sz="10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00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</a:tr>
              <a:tr h="40090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Переселение жителей муниципального образования город Сорск из аварийного и непригодного для проживания жилищного фонда на 2011-2019 годы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0090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Комплексное развитие систем коммунальной инфраструктуры муниципального образования г. Сорск на 2011-2025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13 890,0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10 390,8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74,8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0090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Подпрограмма "Модернизация объектов коммунальной инфраструктуры территории муниципального образования г.Сорск на 2011-2025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13 890,0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10 390,8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74,8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0090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Развитие и благоустройство территории муниципального образования город Сорск (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2017-2019 </a:t>
                      </a:r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годы)"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9 490,9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5 933,4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62,5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97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Подпрограмма "Благоустройство территории муниципального образования город Сорск"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8 390,9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5 436,0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64,8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97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Подпрограмма "Обеспечение доступным и комфортным жильем и коммунальными услугами населения"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497,4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45,2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3209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культуры муниципального образования г.Сорска на 2017-2019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18 500,6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17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096,8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92,4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6998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физической культуры, спорта, молодежной политики, туризма в муниципальном образовании город Сорск на 2017-2019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16 854,0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16 167,2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95,9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72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 на территории муниципального образования город Сорск на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2017-2019 </a:t>
                      </a:r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136,0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121,1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23811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Подпрограмма "Старшее поколение на </a:t>
                      </a:r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2017-2019 </a:t>
                      </a:r>
                      <a:r>
                        <a:rPr lang="ru-RU" sz="11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956,0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941,1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90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Подпрограмма "Повышение роли некоммерческих организаций муниципального образования в решении социально-культурных и иных общественно значимых задач развития города Сорска на </a:t>
                      </a:r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2017-2019 </a:t>
                      </a:r>
                      <a:r>
                        <a:rPr lang="ru-RU" sz="11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180,0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180,0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5115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жильем молодых семей в муниципальном образовании город Сорск на 2015-2020 годы</a:t>
                      </a:r>
                    </a:p>
                    <a:p>
                      <a:pPr algn="l" fontAlgn="b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680,4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680,4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</a:tbl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715965" y="1209676"/>
            <a:ext cx="8894761" cy="4914899"/>
          </a:xfrm>
        </p:spPr>
        <p:txBody>
          <a:bodyPr rtlCol="0">
            <a:noAutofit/>
          </a:bodyPr>
          <a:lstStyle/>
          <a:p>
            <a:pPr marL="571500" indent="-571500" eaLnBrk="1" fontAlgn="auto" hangingPunct="1">
              <a:spcAft>
                <a:spcPts val="0"/>
              </a:spcAft>
              <a:buFont typeface="Arial" pitchFamily="34" charset="0"/>
              <a:buAutoNum type="romanUcPeriod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понятия 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города Сорска Республики Хакасия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 об исполнении расходов бюджета города Сорска Республики Хакасия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 по исполнению  муниципальных программ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Сведения об объеме муниципального долга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Показатели социально - экономического развития города Сорска Республики Хакасия</a:t>
            </a:r>
          </a:p>
          <a:p>
            <a:pPr marL="571500" indent="-571500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94661" y="422756"/>
            <a:ext cx="30893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20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68400" y="801084"/>
          <a:ext cx="7518401" cy="5261002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499028"/>
                <a:gridCol w="989103"/>
                <a:gridCol w="1124457"/>
                <a:gridCol w="905813"/>
              </a:tblGrid>
              <a:tr h="3692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Исполнение на </a:t>
                      </a:r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01.01.2020г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10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</a:tr>
              <a:tr h="37786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Содействие занятости населения города Сорска Республики Хакасия (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2017-2019 </a:t>
                      </a:r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198,8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7786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Развитие системы образования в муниципальном образовании г.Сорск на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2017-2019годы</a:t>
                      </a:r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183 355,0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163 921,2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89,4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19439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Подпрограмма "Обеспечение доступности дошкольного образования"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76 307,0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68 835,9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90,2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19439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Подпрограмма "Обеспечение доступности общего образования"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95 361,8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84 350,5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88,5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19439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Подпрограмма "Обеспечение доступности дополнительного образования"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8 518,2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8 518,2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7786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Подпрограмма "Реализация национальной образовательной инициативы "Наша новая школа"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169,0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159,0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94,1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16741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</a:t>
                      </a:r>
                      <a:r>
                        <a:rPr lang="ru-RU" sz="11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"Школьное питание"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2 999,0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2 057,6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68,6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18696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Дети сироты (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2019-2021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1 403,3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1 306,3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93,1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3866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Повышение безопасности дорожного движения в муниципальном образовании город Сорск на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2018-2020г.г.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353,7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78,6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20552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архивного дела в городе Сорске на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2018-2020 годы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70,2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87,8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99534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капитального ремонта муниципального жилищного фонда в многоквартирных домах, расположенных на территории муниципального образования город Сорск на 2018-2020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1 630,7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880,7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54,0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5115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Улучшение условий и охраны труда на территории муниципального образования город Сорск на 2017-2019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150,0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1321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Информатизация администрации города Сорска и ее структурных подразделений на 2019-2021г.г.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180,0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179,0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20552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Доступная среда (2019-2021 годы)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1321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единой дежурно-диспетчерской службы муниципального образования</a:t>
                      </a:r>
                      <a:r>
                        <a:rPr lang="ru-RU" sz="11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город Сорск (2017-2019)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839,9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470,0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87,0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1885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Формирование комфортной среды города</a:t>
                      </a:r>
                      <a:r>
                        <a:rPr lang="ru-RU" sz="11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Сорска на 2018 -2022 годы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5 574,9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4 241,3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76,1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1321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276 632,1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514,5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86,9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</a:tbl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26286" y="206415"/>
            <a:ext cx="776478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Сведения об объеме муниципального долга</a:t>
            </a:r>
          </a:p>
          <a:p>
            <a:pPr marL="400050" indent="-400050" algn="ctr">
              <a:defRPr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898" name="Picture 2" descr="http://www.express-novosti.ru/images/2012/06/4fcdf2675a4d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328" y="1357239"/>
            <a:ext cx="3069517" cy="2079350"/>
          </a:xfrm>
          <a:prstGeom prst="rect">
            <a:avLst/>
          </a:prstGeom>
          <a:noFill/>
        </p:spPr>
      </p:pic>
      <p:pic>
        <p:nvPicPr>
          <p:cNvPr id="80900" name="Picture 4" descr="http://img1.vashgorod.ru/uploads/images/news/t5/f330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190" y="3740151"/>
            <a:ext cx="3079123" cy="2001430"/>
          </a:xfrm>
          <a:prstGeom prst="rect">
            <a:avLst/>
          </a:prstGeom>
          <a:noFill/>
        </p:spPr>
      </p:pic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519350933"/>
              </p:ext>
            </p:extLst>
          </p:nvPr>
        </p:nvGraphicFramePr>
        <p:xfrm>
          <a:off x="3694761" y="1376738"/>
          <a:ext cx="5279118" cy="4412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" name="Рисунок 9" descr="gerb s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6B1504-9BFE-46DB-B976-1F70662CFD48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sp>
        <p:nvSpPr>
          <p:cNvPr id="12294" name="Текст 2"/>
          <p:cNvSpPr txBox="1">
            <a:spLocks/>
          </p:cNvSpPr>
          <p:nvPr/>
        </p:nvSpPr>
        <p:spPr bwMode="auto">
          <a:xfrm>
            <a:off x="32677" y="225424"/>
            <a:ext cx="9789054" cy="974726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b"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571500" indent="-571500" algn="ctr">
              <a:defRPr/>
            </a:pP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Показатели </a:t>
            </a:r>
            <a:r>
              <a:rPr lang="ru-RU" sz="2400" b="1" dirty="0" err="1" smtClean="0">
                <a:solidFill>
                  <a:srgbClr val="C00000"/>
                </a:solidFill>
                <a:cs typeface="Times New Roman" pitchFamily="18" charset="0"/>
              </a:rPr>
              <a:t>социально-экономичского</a:t>
            </a: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 развития</a:t>
            </a:r>
          </a:p>
          <a:p>
            <a:pPr marL="571500" indent="-571500" algn="ctr">
              <a:defRPr/>
            </a:pP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 города Сорска Республики Хакасия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92106" y="1589237"/>
          <a:ext cx="8054181" cy="1289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053"/>
                <a:gridCol w="2074392"/>
                <a:gridCol w="757168"/>
                <a:gridCol w="1001560"/>
                <a:gridCol w="1001560"/>
                <a:gridCol w="1001560"/>
                <a:gridCol w="868444"/>
                <a:gridCol w="868444"/>
              </a:tblGrid>
              <a:tr h="60341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Ед.изм.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отчет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</a:tr>
              <a:tr h="27112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Выпуск товаров и услуг</a:t>
                      </a: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 руб. </a:t>
                      </a: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6 090,0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9 796,0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10 201,0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11 164,0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11 871,0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" marR="10319" marT="9514" marB="0" anchor="ctr"/>
                </a:tc>
              </a:tr>
              <a:tr h="35385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 начисленной заработной платы всех работников</a:t>
                      </a: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 </a:t>
                      </a: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222,6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273,9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323,6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377,9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434,4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" marR="10319" marT="9514" marB="0" anchor="ctr"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625225" y="4312056"/>
            <a:ext cx="90929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УРОВЕНЬ ЖИЗНИ НАСЕЛЕНИЯ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 СОРСКА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30929" y="3191713"/>
            <a:ext cx="8302440" cy="731700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сегодняшний день в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городе Сорске проживает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11,3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человек. Ожидается, что к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численность населения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снизится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11,1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тыс.человек. Из общей численности населения в экономике занято около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56,2 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998659" y="4869712"/>
          <a:ext cx="7794468" cy="139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541"/>
                <a:gridCol w="2007502"/>
                <a:gridCol w="732753"/>
                <a:gridCol w="969264"/>
                <a:gridCol w="969264"/>
                <a:gridCol w="969264"/>
                <a:gridCol w="840440"/>
                <a:gridCol w="840440"/>
              </a:tblGrid>
              <a:tr h="44287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Ед.изм.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отчет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отчет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2020год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</a:tr>
              <a:tr h="36351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Уровень зарегистрированной безработицы (на конец года)</a:t>
                      </a: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1,37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1,01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0,98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0,95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</a:tr>
              <a:tr h="54065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Ожидаемая продолжительность жизни при рождении</a:t>
                      </a: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лет</a:t>
                      </a: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</a:tr>
            </a:tbl>
          </a:graphicData>
        </a:graphic>
      </p:graphicFrame>
      <p:pic>
        <p:nvPicPr>
          <p:cNvPr id="9" name="Рисунок 8" descr="gerb 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000124" y="1238666"/>
            <a:ext cx="8497093" cy="61645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23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400050" indent="-400050" algn="ctr">
              <a:defRPr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indent="-400050" algn="ctr">
              <a:defRPr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2"/>
          <p:cNvSpPr txBox="1">
            <a:spLocks/>
          </p:cNvSpPr>
          <p:nvPr/>
        </p:nvSpPr>
        <p:spPr>
          <a:xfrm>
            <a:off x="323849" y="854994"/>
            <a:ext cx="9191626" cy="4593306"/>
          </a:xfrm>
          <a:prstGeom prst="rect">
            <a:avLst/>
          </a:prstGeom>
        </p:spPr>
        <p:txBody>
          <a:bodyPr/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Отдел финансов и экономики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администрации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города Сорска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Адрес: 655111  г.Сорск, ул. Кирова,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3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Заместитель главы по финансовым и экономическим вопросам –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Бондаренко Марина Николаевна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тел. (8 39033)    2-43-37                    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тел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(8 39033)    2-43-48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E-mail: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sorskfin@lmail.ru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Рисунок 9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abakan.sibnovosti.ru/pictures/0462/8462/v_ust_abakanskom_rayone_nadeyutsya_na_turistov_thumb_fed_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3" y="1687284"/>
            <a:ext cx="4536078" cy="3024052"/>
          </a:xfrm>
          <a:prstGeom prst="rect">
            <a:avLst/>
          </a:prstGeom>
          <a:noFill/>
        </p:spPr>
      </p:pic>
      <p:pic>
        <p:nvPicPr>
          <p:cNvPr id="1028" name="Picture 4" descr="http://photo.foto-planeta.com/view/6/8/8/0/mayskiy-688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" y="1680754"/>
            <a:ext cx="4101738" cy="3073891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01479" y="4572005"/>
            <a:ext cx="701070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 информационный ресурс, содержащий данные об исполнении бюджета за отчетный финансовый год, в доступной для широкого круга заинтересованных пользователей форме.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3829" y="309543"/>
            <a:ext cx="46532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для граждан</a:t>
            </a:r>
          </a:p>
        </p:txBody>
      </p:sp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445616" y="0"/>
            <a:ext cx="4953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понятия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3915" y="1325836"/>
            <a:ext cx="9184277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Годовой отчет об исполнении городского бюджета, представляемый в Совет депутатов, составляет отдел финансов и экономики.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   Отчет об исполнении городского бюджета за отчетный год направляется на рассмотрение и утверждение в Совет депутатов не позднее 1 мая текущего года.</a:t>
            </a:r>
          </a:p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    Отчет - состоит из источников и наборов данных, параметров и композиции элементов отчета города на определенный период (отчетный финансовый год).</a:t>
            </a: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Отчет составляется в соответствии с той же структурой и бюджетной классификацией, которые применялись при утверждении бюджета города.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До начала рассмотрения Советом депутатов годового отчета проводятся публичные слушания по нему.</a:t>
            </a: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    Публичные слушания по годовому отчету проводятся в порядке, аналогичном порядку проведения публичных слушаний по проекту решения о бюджете города.</a:t>
            </a: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    По результатам рассмотрения годового отчета Совет депутатов принимает решение об утверждении либо отклонении решения об исполнении бюджета города.</a:t>
            </a:r>
          </a:p>
          <a:p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5815" y="2575448"/>
            <a:ext cx="896656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Доходы бюджета – поступившие в бюджет денежные средства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6774" y="3428889"/>
            <a:ext cx="84701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Расходы бюджета - выплаченные из бюджета денежные средства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08133" y="3690610"/>
            <a:ext cx="544285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Сбалансированный бюджет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76165" y="4518741"/>
            <a:ext cx="2324505" cy="1690673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C00000"/>
                </a:solidFill>
              </a:rPr>
              <a:t>   </a:t>
            </a:r>
            <a:r>
              <a:rPr lang="ru-RU" b="1" dirty="0" smtClean="0">
                <a:solidFill>
                  <a:srgbClr val="C00000"/>
                </a:solidFill>
              </a:rPr>
              <a:t>ДОХОДЫ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049212" y="4502063"/>
            <a:ext cx="2287793" cy="1686086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C00000"/>
                </a:solidFill>
              </a:rPr>
              <a:t>   </a:t>
            </a:r>
            <a:r>
              <a:rPr lang="ru-RU" b="1" dirty="0" smtClean="0">
                <a:solidFill>
                  <a:srgbClr val="C00000"/>
                </a:solidFill>
              </a:rPr>
              <a:t>РАСХОДЫ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20044" y="240715"/>
            <a:ext cx="4953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понятия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5340" y="1354413"/>
            <a:ext cx="91842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 - состоит из источников и наборов данных, параметров и композиции элементов отчета города на определенный период (отчетный финансовый год).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85639" y="5265820"/>
            <a:ext cx="1062446" cy="357052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=</a:t>
            </a:r>
            <a:endParaRPr lang="ru-RU" sz="3200" b="1" dirty="0"/>
          </a:p>
        </p:txBody>
      </p:sp>
      <p:pic>
        <p:nvPicPr>
          <p:cNvPr id="31746" name="Picture 2" descr="http://admduliapino.ru/tinybrowser/images/byudget/_full/_budzhe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3693" y="3891543"/>
            <a:ext cx="2296592" cy="1531061"/>
          </a:xfrm>
          <a:prstGeom prst="rect">
            <a:avLst/>
          </a:prstGeom>
          <a:noFill/>
        </p:spPr>
      </p:pic>
      <p:pic>
        <p:nvPicPr>
          <p:cNvPr id="18" name="Рисунок 17" descr="gerb 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041107" y="1599188"/>
            <a:ext cx="55092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516" y="1454634"/>
            <a:ext cx="3511050" cy="2610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9305" y="3149450"/>
            <a:ext cx="3332413" cy="242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Прямоугольник 18"/>
          <p:cNvSpPr/>
          <p:nvPr/>
        </p:nvSpPr>
        <p:spPr>
          <a:xfrm>
            <a:off x="203969" y="4692712"/>
            <a:ext cx="553538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бюджета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488147" y="0"/>
            <a:ext cx="4953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понятия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gerb 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5814" y="1555713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57795" y="1174679"/>
            <a:ext cx="904820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261903" y="2133706"/>
            <a:ext cx="2914535" cy="123681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b="1" dirty="0" smtClean="0"/>
          </a:p>
          <a:p>
            <a:pPr algn="ctr"/>
            <a:endParaRPr lang="ru-RU" sz="1200" b="1" dirty="0" smtClean="0"/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разница между полученными (поступившими) и погашенными средствами по кредиту банков </a:t>
            </a:r>
          </a:p>
          <a:p>
            <a:endParaRPr lang="ru-RU" dirty="0" smtClean="0"/>
          </a:p>
        </p:txBody>
      </p:sp>
      <p:sp>
        <p:nvSpPr>
          <p:cNvPr id="17" name="Овал 16"/>
          <p:cNvSpPr/>
          <p:nvPr/>
        </p:nvSpPr>
        <p:spPr>
          <a:xfrm>
            <a:off x="5356175" y="3591783"/>
            <a:ext cx="2873423" cy="142678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разница между полученными (поступившими) и погашенными средствами по кредиту от других уровней бюджета 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330556" y="5206715"/>
            <a:ext cx="3005370" cy="132167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остатки средств на счетах по учету средств бюджета 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896073" y="2775099"/>
            <a:ext cx="2676466" cy="24326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 rot="3130814">
            <a:off x="4246343" y="2683248"/>
            <a:ext cx="513806" cy="121562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5400000">
            <a:off x="4320362" y="3645544"/>
            <a:ext cx="513806" cy="121562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6818165">
            <a:off x="4233278" y="4612197"/>
            <a:ext cx="513806" cy="121562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551941" y="0"/>
            <a:ext cx="4953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понятия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5814" y="1555713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520044" y="0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понятия </a:t>
            </a:r>
            <a:endParaRPr lang="ru-RU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3284" y="935847"/>
            <a:ext cx="990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- средства, предоставляемые одним бюджетом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бюджетной системы Российской Федерации другому бюджету бюджетной системы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Российской Федерации  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909880" y="2267166"/>
            <a:ext cx="5860869" cy="644434"/>
          </a:xfrm>
          <a:prstGeom prst="roundRect">
            <a:avLst>
              <a:gd name="adj" fmla="val 28667"/>
            </a:avLst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Дотации (от лат. «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Dotatio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- дар, пожертвование) </a:t>
            </a:r>
          </a:p>
          <a:p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Предоставляются на безвозмездной и безвозвратной основе без установления направлений и (или) условий их использования 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924868" y="3112811"/>
            <a:ext cx="5882640" cy="918755"/>
          </a:xfrm>
          <a:prstGeom prst="roundRect">
            <a:avLst>
              <a:gd name="adj" fmla="val 23227"/>
            </a:avLst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(от лат. «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Subsidium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- поддержка) </a:t>
            </a:r>
          </a:p>
          <a:p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-Предоставляются в целях </a:t>
            </a:r>
            <a:r>
              <a:rPr lang="ru-RU" sz="12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расходных обязательств, </a:t>
            </a:r>
          </a:p>
          <a:p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возникающих при выполнении полномочий органов местного самоуправления по вопросам местного значения 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881931" y="4147206"/>
            <a:ext cx="5869577" cy="1323703"/>
          </a:xfrm>
          <a:prstGeom prst="roundRect">
            <a:avLst>
              <a:gd name="adj" fmla="val 25309"/>
            </a:avLst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Субвенции (от лат. «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Sub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venire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- приходить на помощь) </a:t>
            </a:r>
          </a:p>
          <a:p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Предоставляются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 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33916" y="2437490"/>
            <a:ext cx="1459801" cy="377192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  <a:endParaRPr lang="ru-RU" sz="3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864108" y="5651361"/>
            <a:ext cx="5839096" cy="1049383"/>
          </a:xfrm>
          <a:prstGeom prst="roundRect">
            <a:avLst>
              <a:gd name="adj" fmla="val 3024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Иные межбюджетные трансферты </a:t>
            </a:r>
          </a:p>
          <a:p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Предоставляются в случаях и порядке, предусмотренных законами субъекта Российской Федерации и принимаемыми в соответствии с ними иными нормативными правовыми актами органов государственной власти субъекта Российской Федерации 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трелка влево 38"/>
          <p:cNvSpPr/>
          <p:nvPr/>
        </p:nvSpPr>
        <p:spPr>
          <a:xfrm rot="20804216">
            <a:off x="1861806" y="2567254"/>
            <a:ext cx="766672" cy="1978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лево 39"/>
          <p:cNvSpPr/>
          <p:nvPr/>
        </p:nvSpPr>
        <p:spPr>
          <a:xfrm>
            <a:off x="1889660" y="4663950"/>
            <a:ext cx="770709" cy="21336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лево 40"/>
          <p:cNvSpPr/>
          <p:nvPr/>
        </p:nvSpPr>
        <p:spPr>
          <a:xfrm>
            <a:off x="1843685" y="3465000"/>
            <a:ext cx="809898" cy="23513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лево 41"/>
          <p:cNvSpPr/>
          <p:nvPr/>
        </p:nvSpPr>
        <p:spPr>
          <a:xfrm rot="878422">
            <a:off x="1843848" y="5745150"/>
            <a:ext cx="820772" cy="2023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422052" y="0"/>
            <a:ext cx="776478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города Сорска Республики Хакасия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368250" y="1178498"/>
            <a:ext cx="49530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Виды доходов городского бюджета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00951" y="2471819"/>
            <a:ext cx="2952206" cy="367501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Налоговые доходы - поступление от уплаты налогов, установленных Налоговым кодексом Российской Федерации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•налог на доходы физических лиц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•акцизы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•единый налог на вмененный доход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•налоги на имущество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госпошлина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19782" y="1996592"/>
            <a:ext cx="2753427" cy="421282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Неналоговые доходы -платежи, установленные законодательством Российской Федерации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•арендная плата за землю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•доходы от использования муниципального имущества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•доходы от реализации муниципального имущества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•плата за негативное воздействие на окружающую среду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•платные услуги от муниципальных учреждений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•доходы от продажи земельных участков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•штрафы за нарушение законодательства РФ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•прочие неналоговые доходы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45708" y="2009960"/>
            <a:ext cx="2810943" cy="366782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•поступления из республиканского бюджета межбюджетных трансфертов в виде дотаций, субсидий, субвенций и иных межбюджетных трансфертов </a:t>
            </a:r>
          </a:p>
        </p:txBody>
      </p:sp>
      <p:pic>
        <p:nvPicPr>
          <p:cNvPr id="11" name="Рисунок 10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0D23229-ACB3-4158-AD37-197CF91833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2557</Words>
  <Application>Microsoft Office PowerPoint</Application>
  <PresentationFormat>Лист A4 (210x297 мм)</PresentationFormat>
  <Paragraphs>764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Отчет об исполнении бюджета  города Сорска Республики Хакасия  за 2019 год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2016-02-17T06:12:14Z</dcterms:created>
  <dcterms:modified xsi:type="dcterms:W3CDTF">2020-05-28T04:41:09Z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TC034313749991</vt:lpwstr>
  </property>
</Properties>
</file>